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2658E-62C4-3E40-953D-B7D89FE05394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CAE52-0A9C-B549-9625-47FFA7492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CAE52-0A9C-B549-9625-47FFA74922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3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CAE52-0A9C-B549-9625-47FFA74922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4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CAE52-0A9C-B549-9625-47FFA74922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2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9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5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6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506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5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61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69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9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7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8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4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1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1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4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1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4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8A76A-D522-0697-274B-5E4972981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53277" y="1157367"/>
            <a:ext cx="10357478" cy="161680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DecoType Naskh" pitchFamily="2" charset="-78"/>
              </a:rPr>
              <a:t>D49 Superheroes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254C5-68DD-FCE3-572F-F534BA01E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your superpower?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B1341-BADD-8116-3266-3118198E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9160">
            <a:off x="121841" y="3754119"/>
            <a:ext cx="3175000" cy="1536700"/>
          </a:xfrm>
          <a:prstGeom prst="rect">
            <a:avLst/>
          </a:prstGeom>
        </p:spPr>
      </p:pic>
      <p:pic>
        <p:nvPicPr>
          <p:cNvPr id="11" name="Graphic 10" descr="Stars with solid fill">
            <a:extLst>
              <a:ext uri="{FF2B5EF4-FFF2-40B4-BE49-F238E27FC236}">
                <a16:creationId xmlns:a16="http://schemas.microsoft.com/office/drawing/2014/main" id="{C7664340-4603-2D55-82D0-BCE7C1D29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1731" y="1055488"/>
            <a:ext cx="1219197" cy="12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25F7AADA-E61C-72E6-15EC-2B082265ABC1}"/>
              </a:ext>
            </a:extLst>
          </p:cNvPr>
          <p:cNvSpPr/>
          <p:nvPr/>
        </p:nvSpPr>
        <p:spPr>
          <a:xfrm>
            <a:off x="407773" y="111210"/>
            <a:ext cx="8068962" cy="5869459"/>
          </a:xfrm>
          <a:prstGeom prst="cloud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2A007-8DB6-1847-5CF6-77954A2067E3}"/>
              </a:ext>
            </a:extLst>
          </p:cNvPr>
          <p:cNvSpPr txBox="1"/>
          <p:nvPr/>
        </p:nvSpPr>
        <p:spPr>
          <a:xfrm>
            <a:off x="5579075" y="5541122"/>
            <a:ext cx="5795319" cy="58477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gradFill flip="none" rotWithShape="1">
                    <a:gsLst>
                      <a:gs pos="0">
                        <a:schemeClr val="accent2">
                          <a:lumMod val="89000"/>
                          <a:alpha val="83068"/>
                        </a:schemeClr>
                      </a:gs>
                      <a:gs pos="23000">
                        <a:schemeClr val="accent2">
                          <a:lumMod val="89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  <a:gs pos="97000">
                        <a:schemeClr val="accent2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solidFill>
                  <a:schemeClr val="bg2">
                    <a:lumMod val="40000"/>
                    <a:lumOff val="60000"/>
                  </a:schemeClr>
                </a:solidFill>
                <a:latin typeface="Impact" panose="020B0806030902050204" pitchFamily="34" charset="0"/>
                <a:cs typeface="Mangal" panose="02040503050203030202" pitchFamily="18" charset="0"/>
              </a:rPr>
              <a:t>Reno Owens</a:t>
            </a: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BFF1E4D0-522D-83A6-8BAC-3B05FBCF1798}"/>
              </a:ext>
            </a:extLst>
          </p:cNvPr>
          <p:cNvSpPr/>
          <p:nvPr/>
        </p:nvSpPr>
        <p:spPr>
          <a:xfrm>
            <a:off x="7883610" y="234779"/>
            <a:ext cx="3262184" cy="1556952"/>
          </a:xfrm>
          <a:prstGeom prst="trapezoi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My Superpower is </a:t>
            </a:r>
            <a:r>
              <a:rPr lang="en-US" b="0" i="0" dirty="0">
                <a:solidFill>
                  <a:srgbClr val="1F1F1F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Juggling oranges during mental health sessions.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8CFB3-1988-5446-C40C-FDA087F291D1}"/>
              </a:ext>
            </a:extLst>
          </p:cNvPr>
          <p:cNvSpPr txBox="1"/>
          <p:nvPr/>
        </p:nvSpPr>
        <p:spPr>
          <a:xfrm>
            <a:off x="8612659" y="2792627"/>
            <a:ext cx="28976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ln>
                  <a:solidFill>
                    <a:schemeClr val="accent1">
                      <a:shade val="15000"/>
                      <a:alpha val="85000"/>
                    </a:schemeClr>
                  </a:solidFill>
                </a:ln>
                <a:solidFill>
                  <a:srgbClr val="1F1F1F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I like that D49 is a supportive team that is focused on collaboration and problem-solving; beautiful location (sunny most of the year!); Working with dedicated staff members; FALL BREAK (2 weeks in October is luxurious) and 2 weeks for Spring Break; All the Professional Development both provided by the district and scheduled in </a:t>
            </a:r>
            <a:r>
              <a:rPr lang="en-US" sz="1400" b="0" i="0" dirty="0">
                <a:ln>
                  <a:solidFill>
                    <a:schemeClr val="accent1">
                      <a:shade val="15000"/>
                      <a:alpha val="85000"/>
                    </a:schemeClr>
                  </a:solidFill>
                </a:ln>
                <a:solidFill>
                  <a:srgbClr val="1F1F1F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for</a:t>
            </a:r>
            <a:r>
              <a:rPr lang="en-US" sz="1200" b="0" i="0" dirty="0">
                <a:ln>
                  <a:solidFill>
                    <a:schemeClr val="accent1">
                      <a:shade val="15000"/>
                      <a:alpha val="85000"/>
                    </a:schemeClr>
                  </a:solidFill>
                </a:ln>
                <a:solidFill>
                  <a:srgbClr val="1F1F1F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the trainings of your choosing </a:t>
            </a:r>
            <a:endParaRPr lang="en-US" sz="1200" dirty="0">
              <a:ln>
                <a:solidFill>
                  <a:schemeClr val="accent1">
                    <a:shade val="15000"/>
                    <a:alpha val="85000"/>
                  </a:schemeClr>
                </a:solidFill>
              </a:ln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en-US" dirty="0">
              <a:ln>
                <a:solidFill>
                  <a:schemeClr val="accent1">
                    <a:shade val="15000"/>
                    <a:alpha val="85000"/>
                  </a:schemeClr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ADD2F-C470-EC50-06EE-0B0EABF38D3B}"/>
              </a:ext>
            </a:extLst>
          </p:cNvPr>
          <p:cNvSpPr txBox="1"/>
          <p:nvPr/>
        </p:nvSpPr>
        <p:spPr>
          <a:xfrm>
            <a:off x="5717793" y="6049238"/>
            <a:ext cx="540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gradFill flip="none" rotWithShape="1">
                    <a:gsLst>
                      <a:gs pos="0">
                        <a:schemeClr val="accent2">
                          <a:lumMod val="89000"/>
                          <a:alpha val="82621"/>
                        </a:schemeClr>
                      </a:gs>
                      <a:gs pos="23000">
                        <a:schemeClr val="accent2">
                          <a:lumMod val="89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  <a:gs pos="97000">
                        <a:schemeClr val="accent2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University of Northern Colorado, Ed. S.</a:t>
            </a:r>
          </a:p>
        </p:txBody>
      </p:sp>
    </p:spTree>
    <p:extLst>
      <p:ext uri="{BB962C8B-B14F-4D97-AF65-F5344CB8AC3E}">
        <p14:creationId xmlns:p14="http://schemas.microsoft.com/office/powerpoint/2010/main" val="8624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>
            <a:extLst>
              <a:ext uri="{FF2B5EF4-FFF2-40B4-BE49-F238E27FC236}">
                <a16:creationId xmlns:a16="http://schemas.microsoft.com/office/drawing/2014/main" id="{B39EC05D-8D8E-BCAA-FAAC-6978BAA0AFC7}"/>
              </a:ext>
            </a:extLst>
          </p:cNvPr>
          <p:cNvSpPr/>
          <p:nvPr/>
        </p:nvSpPr>
        <p:spPr>
          <a:xfrm>
            <a:off x="5918886" y="259492"/>
            <a:ext cx="5515232" cy="5239265"/>
          </a:xfrm>
          <a:prstGeom prst="pentag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408F6-CBE6-8FBD-A5A2-BCA3524B3645}"/>
              </a:ext>
            </a:extLst>
          </p:cNvPr>
          <p:cNvSpPr txBox="1"/>
          <p:nvPr/>
        </p:nvSpPr>
        <p:spPr>
          <a:xfrm>
            <a:off x="1957153" y="5530906"/>
            <a:ext cx="579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gradFill flip="none" rotWithShape="1">
                    <a:gsLst>
                      <a:gs pos="0">
                        <a:schemeClr val="accent2">
                          <a:lumMod val="89000"/>
                          <a:alpha val="82589"/>
                        </a:schemeClr>
                      </a:gs>
                      <a:gs pos="23000">
                        <a:schemeClr val="accent2">
                          <a:lumMod val="89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  <a:gs pos="97000">
                        <a:schemeClr val="accent2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Bradley </a:t>
            </a:r>
            <a:r>
              <a:rPr lang="en-US" sz="3200" b="1" dirty="0" err="1">
                <a:ln>
                  <a:gradFill flip="none" rotWithShape="1">
                    <a:gsLst>
                      <a:gs pos="0">
                        <a:schemeClr val="accent2">
                          <a:lumMod val="89000"/>
                          <a:alpha val="82589"/>
                        </a:schemeClr>
                      </a:gs>
                      <a:gs pos="23000">
                        <a:schemeClr val="accent2">
                          <a:lumMod val="89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  <a:gs pos="97000">
                        <a:schemeClr val="accent2">
                          <a:lumMod val="7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</a:ln>
                <a:solidFill>
                  <a:schemeClr val="bg2">
                    <a:lumMod val="40000"/>
                    <a:lumOff val="60000"/>
                  </a:schemeClr>
                </a:solidFill>
              </a:rPr>
              <a:t>Dunagan</a:t>
            </a:r>
            <a:endParaRPr lang="en-US" sz="3200" b="1" dirty="0">
              <a:ln>
                <a:gradFill flip="none" rotWithShape="1">
                  <a:gsLst>
                    <a:gs pos="0">
                      <a:schemeClr val="accent2">
                        <a:lumMod val="89000"/>
                        <a:alpha val="82589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ln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hord 8">
            <a:extLst>
              <a:ext uri="{FF2B5EF4-FFF2-40B4-BE49-F238E27FC236}">
                <a16:creationId xmlns:a16="http://schemas.microsoft.com/office/drawing/2014/main" id="{5DC3B53B-061C-14CB-00A3-D327FD992152}"/>
              </a:ext>
            </a:extLst>
          </p:cNvPr>
          <p:cNvSpPr/>
          <p:nvPr/>
        </p:nvSpPr>
        <p:spPr>
          <a:xfrm>
            <a:off x="481914" y="199927"/>
            <a:ext cx="4621427" cy="3321749"/>
          </a:xfrm>
          <a:prstGeom prst="chor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188720" rtlCol="0" anchor="ctr">
            <a:normAutofit fontScale="32500" lnSpcReduction="20000"/>
          </a:bodyPr>
          <a:lstStyle/>
          <a:p>
            <a:pPr algn="ctr"/>
            <a:r>
              <a:rPr lang="en-US" sz="5500" b="1" dirty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My Superpower is.. </a:t>
            </a:r>
          </a:p>
          <a:p>
            <a:pPr algn="ctr"/>
            <a:r>
              <a:rPr lang="en-US" sz="5500" dirty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Staying calm during meetings? Managing timelines? Staying out of school drama? </a:t>
            </a:r>
          </a:p>
          <a:p>
            <a:pPr algn="ctr"/>
            <a:endParaRPr lang="en-US" dirty="0"/>
          </a:p>
        </p:txBody>
      </p:sp>
      <p:pic>
        <p:nvPicPr>
          <p:cNvPr id="12" name="Graphic 11" descr="Shooting star with solid fill">
            <a:extLst>
              <a:ext uri="{FF2B5EF4-FFF2-40B4-BE49-F238E27FC236}">
                <a16:creationId xmlns:a16="http://schemas.microsoft.com/office/drawing/2014/main" id="{F2D6871B-9AEF-2112-816A-4E513664C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1008" y="533065"/>
            <a:ext cx="3781167" cy="4096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1C0656-615F-88F4-BCA4-0879317825E8}"/>
              </a:ext>
            </a:extLst>
          </p:cNvPr>
          <p:cNvSpPr txBox="1"/>
          <p:nvPr/>
        </p:nvSpPr>
        <p:spPr>
          <a:xfrm>
            <a:off x="2737022" y="3429000"/>
            <a:ext cx="3052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Things I like about D49..</a:t>
            </a:r>
          </a:p>
          <a:p>
            <a:r>
              <a:rPr lang="en-US" sz="1800" i="0" dirty="0"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My supervisor, her support, and the location in Colorado Springs. </a:t>
            </a:r>
            <a:endParaRPr lang="en-US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4" name="Graphic 13" descr="Stars with solid fill">
            <a:extLst>
              <a:ext uri="{FF2B5EF4-FFF2-40B4-BE49-F238E27FC236}">
                <a16:creationId xmlns:a16="http://schemas.microsoft.com/office/drawing/2014/main" id="{05193C91-5FD6-57B7-C53E-2234B188B7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0789" y="216638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9C0FEF-FED7-75AE-7E6F-6DA8F6121105}"/>
              </a:ext>
            </a:extLst>
          </p:cNvPr>
          <p:cNvSpPr txBox="1"/>
          <p:nvPr/>
        </p:nvSpPr>
        <p:spPr>
          <a:xfrm>
            <a:off x="772886" y="6031000"/>
            <a:ext cx="8621485" cy="369332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9000"/>
                    <a:alpha val="82968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Towson University (MD), Masters in School Psych and CAS/Certificate of Advanced Study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620AD8-6E8F-9D1C-1055-926BEAD79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8556">
            <a:off x="290905" y="781047"/>
            <a:ext cx="7061201" cy="5295901"/>
          </a:xfrm>
          <a:prstGeom prst="rect">
            <a:avLst/>
          </a:prstGeom>
          <a:effectLst>
            <a:softEdge rad="413276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ABF2AA-21AD-4B27-4591-1C0F797AE389}"/>
              </a:ext>
            </a:extLst>
          </p:cNvPr>
          <p:cNvSpPr txBox="1"/>
          <p:nvPr/>
        </p:nvSpPr>
        <p:spPr>
          <a:xfrm>
            <a:off x="5551420" y="5524359"/>
            <a:ext cx="5795319" cy="584775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9000"/>
                    <a:alpha val="82789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Danielle </a:t>
            </a:r>
            <a:r>
              <a:rPr lang="en-US" sz="32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Walkowiak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F34EF59-45EA-2851-D5B2-EB7C0052DA6A}"/>
              </a:ext>
            </a:extLst>
          </p:cNvPr>
          <p:cNvSpPr/>
          <p:nvPr/>
        </p:nvSpPr>
        <p:spPr>
          <a:xfrm>
            <a:off x="6758294" y="180733"/>
            <a:ext cx="3738770" cy="4020563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My Superpower Is..</a:t>
            </a:r>
          </a:p>
          <a:p>
            <a:pPr algn="ctr"/>
            <a:r>
              <a:rPr lang="en-US" sz="1600" b="0" i="0" dirty="0">
                <a:solidFill>
                  <a:srgbClr val="1F1F1F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I am great at collaborating with team members and teaching general education teachers new skills and scheduling/completing lots of evals (currently am handling about 20 at once!)</a:t>
            </a:r>
            <a:endParaRPr lang="en-US" sz="1600" dirty="0">
              <a:solidFill>
                <a:schemeClr val="tx2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5D0C8-F612-BE5E-2248-BCC56DD08175}"/>
              </a:ext>
            </a:extLst>
          </p:cNvPr>
          <p:cNvSpPr txBox="1"/>
          <p:nvPr/>
        </p:nvSpPr>
        <p:spPr>
          <a:xfrm>
            <a:off x="6336056" y="6007400"/>
            <a:ext cx="4216007" cy="369332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9000"/>
                    <a:alpha val="83343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Loyola University Chicago- </a:t>
            </a:r>
            <a:r>
              <a:rPr lang="en-US" b="0" i="0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M.Ed</a:t>
            </a:r>
            <a:r>
              <a:rPr lang="en-US" b="0" i="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, </a:t>
            </a:r>
            <a:r>
              <a:rPr lang="en-US" b="0" i="0" dirty="0" err="1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Ed.S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{C1547A69-B2DD-F24E-B1BE-1937E09FC9CF}tf10001077</Template>
  <TotalTime>8270</TotalTime>
  <Words>198</Words>
  <Application>Microsoft Macintosh PowerPoint</Application>
  <PresentationFormat>Widescreen</PresentationFormat>
  <Paragraphs>19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Batang</vt:lpstr>
      <vt:lpstr>Arial</vt:lpstr>
      <vt:lpstr>Calibri</vt:lpstr>
      <vt:lpstr>Impact</vt:lpstr>
      <vt:lpstr>Main Event</vt:lpstr>
      <vt:lpstr>D49 Superheroes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D49 Super heroes</dc:title>
  <dc:creator>Microsoft Office User</dc:creator>
  <cp:lastModifiedBy>Microsoft Office User</cp:lastModifiedBy>
  <cp:revision>5</cp:revision>
  <dcterms:created xsi:type="dcterms:W3CDTF">2024-02-07T22:44:31Z</dcterms:created>
  <dcterms:modified xsi:type="dcterms:W3CDTF">2024-02-13T17:09:28Z</dcterms:modified>
</cp:coreProperties>
</file>