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0" r:id="rId1"/>
  </p:sldMasterIdLst>
  <p:notesMasterIdLst>
    <p:notesMasterId r:id="rId12"/>
  </p:notesMasterIdLst>
  <p:sldIdLst>
    <p:sldId id="256" r:id="rId2"/>
    <p:sldId id="257" r:id="rId3"/>
    <p:sldId id="260" r:id="rId4"/>
    <p:sldId id="261" r:id="rId5"/>
    <p:sldId id="259" r:id="rId6"/>
    <p:sldId id="262" r:id="rId7"/>
    <p:sldId id="258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5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BC91AE-02EA-4344-B97E-8F4348C5142E}" type="datetimeFigureOut">
              <a:rPr lang="en-US" smtClean="0"/>
              <a:t>8/25/16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3DAAA0-BBB4-FF44-B496-3B3C86090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705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Each Learning Outcome</a:t>
            </a:r>
            <a:r>
              <a:rPr lang="en-US" baseline="0" dirty="0" smtClean="0"/>
              <a:t> must be demonstrated at least once in the CAS Portfolio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DAAA0-BBB4-FF44-B496-3B3C860909A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54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FA82-40AC-304F-A339-0EBCFC5140BE}" type="datetimeFigureOut">
              <a:rPr lang="en-US" smtClean="0"/>
              <a:t>8/25/16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A5587-8611-9A48-9817-B23106FF097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FA82-40AC-304F-A339-0EBCFC5140BE}" type="datetimeFigureOut">
              <a:rPr lang="en-US" smtClean="0"/>
              <a:t>8/25/16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A5587-8611-9A48-9817-B23106FF097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50CFA82-40AC-304F-A339-0EBCFC5140BE}" type="datetimeFigureOut">
              <a:rPr lang="en-US" smtClean="0"/>
              <a:t>8/25/16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A5587-8611-9A48-9817-B23106FF09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50CFA82-40AC-304F-A339-0EBCFC5140BE}" type="datetimeFigureOut">
              <a:rPr lang="en-US" smtClean="0"/>
              <a:t>8/25/16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A5587-8611-9A48-9817-B23106FF097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50CFA82-40AC-304F-A339-0EBCFC5140BE}" type="datetimeFigureOut">
              <a:rPr lang="en-US" smtClean="0"/>
              <a:t>8/25/16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A5587-8611-9A48-9817-B23106FF097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FA82-40AC-304F-A339-0EBCFC5140BE}" type="datetimeFigureOut">
              <a:rPr lang="en-US" smtClean="0"/>
              <a:t>8/25/16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A5587-8611-9A48-9817-B23106FF09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FA82-40AC-304F-A339-0EBCFC5140BE}" type="datetimeFigureOut">
              <a:rPr lang="en-US" smtClean="0"/>
              <a:t>8/25/16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A5587-8611-9A48-9817-B23106FF09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FA82-40AC-304F-A339-0EBCFC5140BE}" type="datetimeFigureOut">
              <a:rPr lang="en-US" smtClean="0"/>
              <a:t>8/25/16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A5587-8611-9A48-9817-B23106FF097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FA82-40AC-304F-A339-0EBCFC5140BE}" type="datetimeFigureOut">
              <a:rPr lang="en-US" smtClean="0"/>
              <a:t>8/25/16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A5587-8611-9A48-9817-B23106FF09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50CFA82-40AC-304F-A339-0EBCFC5140BE}" type="datetimeFigureOut">
              <a:rPr lang="en-US" smtClean="0"/>
              <a:t>8/25/16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1A5587-8611-9A48-9817-B23106FF097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FA82-40AC-304F-A339-0EBCFC5140BE}" type="datetimeFigureOut">
              <a:rPr lang="en-US" smtClean="0"/>
              <a:t>8/25/16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A5587-8611-9A48-9817-B23106FF09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FA82-40AC-304F-A339-0EBCFC5140BE}" type="datetimeFigureOut">
              <a:rPr lang="en-US" smtClean="0"/>
              <a:t>8/25/16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A5587-8611-9A48-9817-B23106FF09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FA82-40AC-304F-A339-0EBCFC5140BE}" type="datetimeFigureOut">
              <a:rPr lang="en-US" smtClean="0"/>
              <a:t>8/25/16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A5587-8611-9A48-9817-B23106FF097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FA82-40AC-304F-A339-0EBCFC5140BE}" type="datetimeFigureOut">
              <a:rPr lang="en-US" smtClean="0"/>
              <a:t>8/25/16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A5587-8611-9A48-9817-B23106FF097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FA82-40AC-304F-A339-0EBCFC5140BE}" type="datetimeFigureOut">
              <a:rPr lang="en-US" smtClean="0"/>
              <a:t>8/25/16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A5587-8611-9A48-9817-B23106FF097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FA82-40AC-304F-A339-0EBCFC5140BE}" type="datetimeFigureOut">
              <a:rPr lang="en-US" smtClean="0"/>
              <a:t>8/25/16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A5587-8611-9A48-9817-B23106FF09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50CFA82-40AC-304F-A339-0EBCFC5140BE}" type="datetimeFigureOut">
              <a:rPr lang="en-US" smtClean="0"/>
              <a:t>8/25/16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1A5587-8611-9A48-9817-B23106FF097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  <p:sldLayoutId id="214748377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CAS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943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 Portfolio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770094"/>
            <a:ext cx="7662864" cy="373476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Indisputable evidence of completion of CAS requirements</a:t>
            </a:r>
          </a:p>
          <a:p>
            <a:pPr lvl="1"/>
            <a:r>
              <a:rPr lang="en-US" dirty="0" smtClean="0"/>
              <a:t>Each Learning Objective at least once</a:t>
            </a:r>
          </a:p>
          <a:p>
            <a:pPr lvl="1"/>
            <a:r>
              <a:rPr lang="en-US" dirty="0" smtClean="0"/>
              <a:t>Each CAS Strand (rough balance)</a:t>
            </a:r>
          </a:p>
          <a:p>
            <a:pPr lvl="1"/>
            <a:r>
              <a:rPr lang="en-US" dirty="0" smtClean="0"/>
              <a:t>CAS Project</a:t>
            </a:r>
          </a:p>
          <a:p>
            <a:r>
              <a:rPr lang="en-US" dirty="0" smtClean="0"/>
              <a:t>Reflections from experiences</a:t>
            </a:r>
          </a:p>
          <a:p>
            <a:r>
              <a:rPr lang="en-US" dirty="0" smtClean="0"/>
              <a:t>Format is up </a:t>
            </a:r>
            <a:r>
              <a:rPr lang="en-US" smtClean="0"/>
              <a:t>to you</a:t>
            </a:r>
          </a:p>
          <a:p>
            <a:pPr lvl="1"/>
            <a:r>
              <a:rPr lang="en-US" smtClean="0"/>
              <a:t>Multimedia</a:t>
            </a:r>
            <a:endParaRPr lang="en-US" dirty="0" smtClean="0"/>
          </a:p>
          <a:p>
            <a:pPr lvl="1"/>
            <a:r>
              <a:rPr lang="en-US" dirty="0" smtClean="0"/>
              <a:t>Digital</a:t>
            </a:r>
          </a:p>
          <a:p>
            <a:pPr lvl="1"/>
            <a:r>
              <a:rPr lang="en-US" dirty="0" smtClean="0"/>
              <a:t>College in Colorado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200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CAS?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Part of the Core</a:t>
            </a:r>
          </a:p>
          <a:p>
            <a:r>
              <a:rPr lang="en-US" dirty="0" smtClean="0"/>
              <a:t>A range of </a:t>
            </a:r>
            <a:r>
              <a:rPr lang="en-US" i="1" dirty="0" smtClean="0"/>
              <a:t>enjoyable</a:t>
            </a:r>
            <a:r>
              <a:rPr lang="en-US" i="1" dirty="0"/>
              <a:t> </a:t>
            </a:r>
            <a:r>
              <a:rPr lang="en-US" i="1" dirty="0" smtClean="0"/>
              <a:t>and significant</a:t>
            </a:r>
            <a:r>
              <a:rPr lang="en-US" dirty="0" smtClean="0"/>
              <a:t> experiences</a:t>
            </a:r>
          </a:p>
          <a:p>
            <a:r>
              <a:rPr lang="en-US" dirty="0" smtClean="0"/>
              <a:t>Connects to subject groups</a:t>
            </a:r>
          </a:p>
          <a:p>
            <a:r>
              <a:rPr lang="en-US" dirty="0" smtClean="0"/>
              <a:t>Foster international-mindedness</a:t>
            </a:r>
          </a:p>
          <a:p>
            <a:r>
              <a:rPr lang="en-US" dirty="0" smtClean="0"/>
              <a:t>Develop self-awareness and sense of identity</a:t>
            </a:r>
            <a:endParaRPr lang="en-US" dirty="0"/>
          </a:p>
        </p:txBody>
      </p:sp>
      <p:pic>
        <p:nvPicPr>
          <p:cNvPr id="5" name="Content Placeholder 4" descr="dp-model-en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06" r="-7906"/>
          <a:stretch>
            <a:fillRect/>
          </a:stretch>
        </p:blipFill>
        <p:spPr>
          <a:xfrm>
            <a:off x="4635500" y="2358572"/>
            <a:ext cx="4540544" cy="3920596"/>
          </a:xfrm>
        </p:spPr>
      </p:pic>
    </p:spTree>
    <p:extLst>
      <p:ext uri="{BB962C8B-B14F-4D97-AF65-F5344CB8AC3E}">
        <p14:creationId xmlns:p14="http://schemas.microsoft.com/office/powerpoint/2010/main" val="4246868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 Aims:</a:t>
            </a:r>
            <a:br>
              <a:rPr lang="en-US" dirty="0" smtClean="0"/>
            </a:br>
            <a:r>
              <a:rPr lang="en-US" sz="2800" dirty="0" smtClean="0"/>
              <a:t>to develop students who</a:t>
            </a:r>
            <a:r>
              <a:rPr lang="is-IS" sz="2800" dirty="0" smtClean="0"/>
              <a:t>…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455334"/>
            <a:ext cx="7662864" cy="407609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enjoy and find significance in a range of CAS experiences</a:t>
            </a:r>
          </a:p>
          <a:p>
            <a:r>
              <a:rPr lang="en-US" dirty="0" smtClean="0"/>
              <a:t>purposefully reflect upon their experiences</a:t>
            </a:r>
          </a:p>
          <a:p>
            <a:r>
              <a:rPr lang="en-US" dirty="0" smtClean="0"/>
              <a:t>identify goals, develop strategies and determine further actions for personal growth</a:t>
            </a:r>
          </a:p>
          <a:p>
            <a:r>
              <a:rPr lang="en-US" dirty="0" smtClean="0"/>
              <a:t>explore new possibilities, embrace new challenges and adapt to new roles</a:t>
            </a:r>
          </a:p>
          <a:p>
            <a:r>
              <a:rPr lang="en-US" dirty="0" smtClean="0"/>
              <a:t>actively participate in planned, sustained, and collaborative CAS projects</a:t>
            </a:r>
          </a:p>
          <a:p>
            <a:r>
              <a:rPr lang="en-US" dirty="0" smtClean="0"/>
              <a:t>understand that they are members of local and global communities with responsibilities towards each other and the environment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559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4900764"/>
              </p:ext>
            </p:extLst>
          </p:nvPr>
        </p:nvGraphicFramePr>
        <p:xfrm>
          <a:off x="739775" y="2770188"/>
          <a:ext cx="7662864" cy="31343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72130"/>
                <a:gridCol w="689073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Identify</a:t>
                      </a:r>
                      <a:r>
                        <a:rPr lang="en-US" baseline="0" dirty="0" smtClean="0"/>
                        <a:t> own strengths and develop areas for growth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Demonstrate that challenges have been undertaken,</a:t>
                      </a:r>
                      <a:r>
                        <a:rPr lang="en-US" baseline="0" dirty="0" smtClean="0"/>
                        <a:t> developing new skills in the process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Demonstrate how to initiate and plan a CAS experience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Show commitment to and perseverance</a:t>
                      </a:r>
                      <a:r>
                        <a:rPr lang="en-US" baseline="0" dirty="0" smtClean="0"/>
                        <a:t> in CAS experiences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Demonstrate the skills and recognize the benefits of working collaboratively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Demonstrate engagement with issues of global</a:t>
                      </a:r>
                      <a:r>
                        <a:rPr lang="en-US" baseline="0" dirty="0" smtClean="0"/>
                        <a:t> significance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Recognize and consider the ethics</a:t>
                      </a:r>
                      <a:r>
                        <a:rPr lang="en-US" baseline="0" dirty="0" smtClean="0"/>
                        <a:t> of choices and actions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1112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Terms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CAS experience – a single event</a:t>
            </a:r>
          </a:p>
          <a:p>
            <a:r>
              <a:rPr lang="en-US" dirty="0" smtClean="0"/>
              <a:t>CAS project – a series of events with a common theme, lasting at least one month</a:t>
            </a:r>
          </a:p>
          <a:p>
            <a:r>
              <a:rPr lang="en-US" dirty="0" smtClean="0"/>
              <a:t>CAS </a:t>
            </a:r>
            <a:r>
              <a:rPr lang="en-US" dirty="0" err="1" smtClean="0"/>
              <a:t>programme</a:t>
            </a:r>
            <a:r>
              <a:rPr lang="en-US" dirty="0" smtClean="0"/>
              <a:t> – all of a student’s CAS experiences, including the CAS project</a:t>
            </a:r>
          </a:p>
          <a:p>
            <a:r>
              <a:rPr lang="en-US" dirty="0" smtClean="0"/>
              <a:t>CAS portfolio – a record of the student’s CAS </a:t>
            </a:r>
            <a:r>
              <a:rPr lang="en-US" dirty="0" err="1" smtClean="0"/>
              <a:t>programme</a:t>
            </a:r>
            <a:r>
              <a:rPr lang="en-US" dirty="0" smtClean="0"/>
              <a:t> demonstrating fulfillment of all requirements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157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Regular (weekly, ideally) attention</a:t>
            </a:r>
          </a:p>
          <a:p>
            <a:pPr lvl="1"/>
            <a:r>
              <a:rPr lang="en-US" dirty="0" smtClean="0"/>
              <a:t>No hours requirements, but good idea to track them for scholarship applications</a:t>
            </a:r>
          </a:p>
          <a:p>
            <a:r>
              <a:rPr lang="en-US" dirty="0" smtClean="0"/>
              <a:t>Sustained attention</a:t>
            </a:r>
          </a:p>
          <a:p>
            <a:pPr lvl="1"/>
            <a:r>
              <a:rPr lang="en-US" dirty="0" err="1" smtClean="0"/>
              <a:t>Programme</a:t>
            </a:r>
            <a:r>
              <a:rPr lang="en-US" dirty="0" smtClean="0"/>
              <a:t> lasting 18 months</a:t>
            </a:r>
          </a:p>
          <a:p>
            <a:r>
              <a:rPr lang="en-US" dirty="0" smtClean="0"/>
              <a:t>Each </a:t>
            </a:r>
            <a:r>
              <a:rPr lang="en-US" smtClean="0"/>
              <a:t>Learning </a:t>
            </a:r>
            <a:r>
              <a:rPr lang="en-US" smtClean="0"/>
              <a:t>Outcome </a:t>
            </a:r>
            <a:r>
              <a:rPr lang="en-US" dirty="0" smtClean="0"/>
              <a:t>demonstrated at least once</a:t>
            </a:r>
          </a:p>
          <a:p>
            <a:r>
              <a:rPr lang="en-US" dirty="0" smtClean="0"/>
              <a:t>Each CAS strand addressed and roughly balanced</a:t>
            </a:r>
          </a:p>
          <a:p>
            <a:r>
              <a:rPr lang="en-US" dirty="0" smtClean="0"/>
              <a:t>Completion of the CAS Project using the CAS Stages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58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 Strands</a:t>
            </a:r>
            <a:endParaRPr lang="en-US" dirty="0"/>
          </a:p>
        </p:txBody>
      </p:sp>
      <p:pic>
        <p:nvPicPr>
          <p:cNvPr id="5" name="Content Placeholder 4" descr="Screen Shot 2016-08-10 at 11.13.09 AM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52" r="-6552"/>
          <a:stretch>
            <a:fillRect/>
          </a:stretch>
        </p:blipFill>
        <p:spPr>
          <a:xfrm>
            <a:off x="741363" y="2784475"/>
            <a:ext cx="3767137" cy="325278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901832"/>
          </a:xfrm>
        </p:spPr>
        <p:txBody>
          <a:bodyPr/>
          <a:lstStyle/>
          <a:p>
            <a:r>
              <a:rPr lang="en-US" dirty="0" smtClean="0"/>
              <a:t>Creativity – exploring and extending ideas leading to an original or interpretive product</a:t>
            </a:r>
          </a:p>
          <a:p>
            <a:r>
              <a:rPr lang="en-US" dirty="0" smtClean="0"/>
              <a:t>Activity – physical exertion contributing to a healthy lifestyle</a:t>
            </a:r>
          </a:p>
          <a:p>
            <a:r>
              <a:rPr lang="en-US" dirty="0" smtClean="0"/>
              <a:t>Service – collaborative and reciprocal engagement with the community in response to an authentic need</a:t>
            </a:r>
          </a:p>
        </p:txBody>
      </p:sp>
    </p:spTree>
    <p:extLst>
      <p:ext uri="{BB962C8B-B14F-4D97-AF65-F5344CB8AC3E}">
        <p14:creationId xmlns:p14="http://schemas.microsoft.com/office/powerpoint/2010/main" val="2761301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 Stages</a:t>
            </a:r>
            <a:endParaRPr lang="en-US" dirty="0"/>
          </a:p>
        </p:txBody>
      </p:sp>
      <p:pic>
        <p:nvPicPr>
          <p:cNvPr id="14" name="Content Placeholder 13" descr="Screen Shot 2016-08-10 at 11.15.20 AM.png"/>
          <p:cNvPicPr>
            <a:picLocks noGrp="1" noChangeAspect="1"/>
          </p:cNvPicPr>
          <p:nvPr>
            <p:ph sz="half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149" b="-25149"/>
          <a:stretch>
            <a:fillRect/>
          </a:stretch>
        </p:blipFill>
        <p:spPr>
          <a:xfrm>
            <a:off x="4133543" y="4029925"/>
            <a:ext cx="4899467" cy="2021625"/>
          </a:xfrm>
        </p:spPr>
      </p:pic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LO 3 – Initiate </a:t>
            </a:r>
            <a:r>
              <a:rPr lang="en-US" i="1" dirty="0" smtClean="0"/>
              <a:t>and plan</a:t>
            </a:r>
            <a:r>
              <a:rPr lang="is-IS" dirty="0" smtClean="0"/>
              <a:t>…</a:t>
            </a:r>
          </a:p>
          <a:p>
            <a:endParaRPr lang="en-US" dirty="0"/>
          </a:p>
        </p:txBody>
      </p:sp>
      <p:pic>
        <p:nvPicPr>
          <p:cNvPr id="12" name="Content Placeholder 6" descr="Screen Shot 2016-08-10 at 11.19.46 AM.png"/>
          <p:cNvPicPr>
            <a:picLocks noGrp="1" noChangeAspect="1"/>
          </p:cNvPicPr>
          <p:nvPr>
            <p:ph sz="half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174" r="-13174"/>
          <a:stretch/>
        </p:blipFill>
        <p:spPr/>
      </p:pic>
    </p:spTree>
    <p:extLst>
      <p:ext uri="{BB962C8B-B14F-4D97-AF65-F5344CB8AC3E}">
        <p14:creationId xmlns:p14="http://schemas.microsoft.com/office/powerpoint/2010/main" val="32180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 Project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Required</a:t>
            </a:r>
          </a:p>
          <a:p>
            <a:r>
              <a:rPr lang="en-US" dirty="0" smtClean="0"/>
              <a:t>Collaborative</a:t>
            </a:r>
          </a:p>
          <a:p>
            <a:r>
              <a:rPr lang="en-US" dirty="0" smtClean="0"/>
              <a:t>Series of connected CAS experiences</a:t>
            </a:r>
          </a:p>
          <a:p>
            <a:r>
              <a:rPr lang="en-US" dirty="0" smtClean="0"/>
              <a:t>Lasts at least one month</a:t>
            </a:r>
          </a:p>
          <a:p>
            <a:r>
              <a:rPr lang="en-US" dirty="0" smtClean="0"/>
              <a:t>CAS Stages should be used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52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Genesis.thmx</Template>
  <TotalTime>1036</TotalTime>
  <Words>400</Words>
  <Application>Microsoft Macintosh PowerPoint</Application>
  <PresentationFormat>On-screen Show (4:3)</PresentationFormat>
  <Paragraphs>66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Genesis</vt:lpstr>
      <vt:lpstr>Introduction to CAS</vt:lpstr>
      <vt:lpstr>Why CAS?</vt:lpstr>
      <vt:lpstr>CAS Aims: to develop students who…</vt:lpstr>
      <vt:lpstr>Learning Outcomes</vt:lpstr>
      <vt:lpstr>Key Terms</vt:lpstr>
      <vt:lpstr>CAS Requirements</vt:lpstr>
      <vt:lpstr>CAS Strands</vt:lpstr>
      <vt:lpstr>CAS Stages</vt:lpstr>
      <vt:lpstr>CAS Project</vt:lpstr>
      <vt:lpstr>CAS Portfolio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CAS</dc:title>
  <dc:creator>Andrew Smith</dc:creator>
  <cp:lastModifiedBy>Andrew Smith</cp:lastModifiedBy>
  <cp:revision>11</cp:revision>
  <dcterms:created xsi:type="dcterms:W3CDTF">2016-08-10T17:34:51Z</dcterms:created>
  <dcterms:modified xsi:type="dcterms:W3CDTF">2016-08-25T19:41:17Z</dcterms:modified>
</cp:coreProperties>
</file>